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9" r:id="rId8"/>
    <p:sldId id="270" r:id="rId9"/>
    <p:sldId id="281" r:id="rId10"/>
    <p:sldId id="271" r:id="rId11"/>
    <p:sldId id="279" r:id="rId12"/>
    <p:sldId id="276" r:id="rId13"/>
    <p:sldId id="272" r:id="rId14"/>
    <p:sldId id="273" r:id="rId15"/>
    <p:sldId id="274" r:id="rId16"/>
    <p:sldId id="275" r:id="rId17"/>
    <p:sldId id="262" r:id="rId18"/>
    <p:sldId id="263" r:id="rId19"/>
    <p:sldId id="277" r:id="rId20"/>
    <p:sldId id="319" r:id="rId21"/>
    <p:sldId id="278" r:id="rId22"/>
    <p:sldId id="280" r:id="rId23"/>
    <p:sldId id="264" r:id="rId24"/>
    <p:sldId id="265" r:id="rId25"/>
    <p:sldId id="282" r:id="rId26"/>
    <p:sldId id="320" r:id="rId27"/>
    <p:sldId id="29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266" r:id="rId47"/>
    <p:sldId id="267" r:id="rId48"/>
    <p:sldId id="302" r:id="rId49"/>
    <p:sldId id="304" r:id="rId50"/>
    <p:sldId id="305" r:id="rId51"/>
    <p:sldId id="306" r:id="rId52"/>
    <p:sldId id="307" r:id="rId53"/>
    <p:sldId id="308" r:id="rId54"/>
    <p:sldId id="309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268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60"/>
    <p:restoredTop sz="96208"/>
  </p:normalViewPr>
  <p:slideViewPr>
    <p:cSldViewPr snapToGrid="0">
      <p:cViewPr varScale="1">
        <p:scale>
          <a:sx n="124" d="100"/>
          <a:sy n="124" d="100"/>
        </p:scale>
        <p:origin x="3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898A2-5C29-793B-1416-0A8BDFC92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6E0626-F9CB-CF35-8665-411C7C8604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D4532-DBED-6AB4-C94C-F293EF795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95DDD-A05A-3E46-A9C9-16F30927FD92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4F90D-52B8-B65E-6571-F2C48F684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EC0DC-E7C9-8BB4-4397-3C5E79983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3131D-87C9-DD4B-BA64-7F77C2E81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366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E0077-EE20-DF94-59E6-D3933C016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F62F45-25C5-95D8-3C49-EA11DFDC7D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C7226-518C-AAC1-525A-BD67106A5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95DDD-A05A-3E46-A9C9-16F30927FD92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45B17-F147-168F-A75B-7563ADA4A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AE2D1-F00F-827B-5F33-69F27ACB8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3131D-87C9-DD4B-BA64-7F77C2E81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13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E8010D-56A7-B191-05AA-DDEB7F8689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8543E5-64F9-9052-565D-61E04AD8A5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B71D0-072E-7EE1-27A0-1A29E38AF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95DDD-A05A-3E46-A9C9-16F30927FD92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ABFEA-8FFA-8FFC-6FA0-B3D0F04D1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33133-3F37-5157-8AE7-80D96E2CD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3131D-87C9-DD4B-BA64-7F77C2E81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46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5BF11-CCDE-2F57-45CE-3A32999EA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18A6C-F797-6D74-2EC0-148642680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6181F-4031-70DD-7450-2B76E95E6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95DDD-A05A-3E46-A9C9-16F30927FD92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EE10C-DC98-6F69-5E72-05D6FB12D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A0724-0CE3-66DF-6302-49E1324BA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3131D-87C9-DD4B-BA64-7F77C2E81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026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14D6E-E024-C067-6016-5607251E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6832A-A830-1828-7A98-AEA1DB079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01365D-55B7-4AE0-45DA-15F284295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95DDD-A05A-3E46-A9C9-16F30927FD92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AC2CE-F71C-C1A7-42EA-B7AE26621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8B1A4-2CB3-734D-B142-91F8B182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3131D-87C9-DD4B-BA64-7F77C2E81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28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919D2-F36A-9C0B-4088-6C8B4C571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90011-2DD9-5ABC-11E6-7699B5AF1D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E7C32C-DC70-736E-5D1C-FF98D020C7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77D74B-51E1-6282-D4D4-AEC35D991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95DDD-A05A-3E46-A9C9-16F30927FD92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6C6318-2E3A-8ACE-B112-84B864688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293D24-C049-A1BA-17F4-B8D88B1C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3131D-87C9-DD4B-BA64-7F77C2E81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778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E988-F725-3F57-A05F-0106246FD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5B91A-5431-A9E6-6E8A-592908254A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B65203-E183-9863-BB3F-EB5E5BA1F5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7DEF8-8B9E-75F9-1960-69CBD4F73F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C169FB-A139-4FE0-5672-47C552BB83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8A6F2-0218-CD00-7094-3AC600C9C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95DDD-A05A-3E46-A9C9-16F30927FD92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2D4D93-A2D5-8701-3909-618CF7B44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B849E0-41DE-9EAB-5C1C-A249AEA68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3131D-87C9-DD4B-BA64-7F77C2E81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331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15E3E-D55F-8121-9AB0-116C5877D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5A65CA-076F-5640-3F8B-1F2A6C82F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95DDD-A05A-3E46-A9C9-16F30927FD92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049-99E9-48E0-4EF5-C87C76D51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1C2F5C-9899-CE4E-B633-198A6074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3131D-87C9-DD4B-BA64-7F77C2E81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07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8A3F17-3C02-C751-F6FD-AE4B13C9C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95DDD-A05A-3E46-A9C9-16F30927FD92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9AEC5B-95D5-C85A-60A0-16F11D064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B726A-EC59-A73A-E6FE-59FB22DC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3131D-87C9-DD4B-BA64-7F77C2E81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358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4B8FC-2D2A-3C05-2EB8-158C4041C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25191-12F9-75DC-1CA9-7EC685D26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6A48BB-A72E-3BF0-B7C5-415B472A72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BCC463-5176-4CFA-6340-22A2D05D6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95DDD-A05A-3E46-A9C9-16F30927FD92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27D79D-F8C2-4CD4-ADB1-208AF354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ED072E-EDF2-434C-3556-5EFAC1671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3131D-87C9-DD4B-BA64-7F77C2E81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085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A21CF-708C-1A6B-9545-8057A6EE6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57D81E-CAE2-5F34-7D16-E7387DC908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3DDC1E-5E2D-E4EC-B29D-ECDE8B982F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FD52A6-BC98-E417-3415-B709E5FB5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95DDD-A05A-3E46-A9C9-16F30927FD92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6C7329-9265-C64E-A26D-43C81F2E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ADB64-3851-25DE-19C3-6CEBB8A61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3131D-87C9-DD4B-BA64-7F77C2E81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742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291B5-5A31-2324-C317-70B0766EF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BEDA5-CEBE-0188-4F7A-7232EC187A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F17AA-DD57-697B-03EE-324713F511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95DDD-A05A-3E46-A9C9-16F30927FD92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4703A-9751-D8B8-B691-8B23D4C98F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776EB-6185-E77A-15FE-A0DDF6FE5E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3131D-87C9-DD4B-BA64-7F77C2E81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018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AB397-F041-BEAD-E601-3CB63C523C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Econ 645: Week 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55C528-81A0-AC42-DE97-CDC02B3DEB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Limited Dependent Variables Part II</a:t>
            </a:r>
          </a:p>
          <a:p>
            <a:r>
              <a:rPr lang="en-US" dirty="0"/>
              <a:t>Poisson and Negative Binomial Estimators</a:t>
            </a:r>
          </a:p>
          <a:p>
            <a:r>
              <a:rPr lang="en-US" dirty="0"/>
              <a:t>Censored and Truncated Regression Models</a:t>
            </a:r>
          </a:p>
          <a:p>
            <a:r>
              <a:rPr lang="en-US" dirty="0"/>
              <a:t> Sample Selection Correction</a:t>
            </a:r>
          </a:p>
        </p:txBody>
      </p:sp>
    </p:spTree>
    <p:extLst>
      <p:ext uri="{BB962C8B-B14F-4D97-AF65-F5344CB8AC3E}">
        <p14:creationId xmlns:p14="http://schemas.microsoft.com/office/powerpoint/2010/main" val="2534452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96F3-12D0-0A8D-E4C6-791E6AD14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Poisson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943B12-D18A-7F4F-3470-C9C509A2B4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Interpretating Poisson </a:t>
                </a:r>
              </a:p>
              <a:p>
                <a:pPr lvl="1"/>
                <a:r>
                  <a:rPr lang="en-US" dirty="0"/>
                  <a:t>We cannot directly compare Poisson coefficient with OLS given its nonlinear nature (similar to logit, </a:t>
                </a:r>
                <a:r>
                  <a:rPr lang="en-US" dirty="0" err="1"/>
                  <a:t>probit</a:t>
                </a:r>
                <a:r>
                  <a:rPr lang="en-US" dirty="0"/>
                  <a:t>, and </a:t>
                </a:r>
                <a:r>
                  <a:rPr lang="en-US" dirty="0" err="1"/>
                  <a:t>tobit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For continuous variables or binary variable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compare the Poisson coefficients with an average marginal effects scale factor with the OLS coefficient</a:t>
                </a:r>
              </a:p>
              <a:p>
                <a:pPr lvl="1"/>
                <a:r>
                  <a:rPr lang="en-US" dirty="0"/>
                  <a:t>AME scale factor: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Comparing OLS and Poisson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𝑂𝐿𝑆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𝑃𝑜𝑖𝑠𝑠𝑜𝑛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943B12-D18A-7F4F-3470-C9C509A2B4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4743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64626-F61A-888C-5BF6-2F25EFECD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Poisson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77E550-AD0E-7235-1194-DADD97B0B3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An alternative interpretation of coefficients from Poisson model </a:t>
                </a:r>
              </a:p>
              <a:p>
                <a:r>
                  <a:rPr lang="en-US" dirty="0"/>
                  <a:t>Factor change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is our incident rate</a:t>
                </a:r>
              </a:p>
              <a:p>
                <a:pPr lvl="1"/>
                <a:r>
                  <a:rPr lang="en-US" dirty="0"/>
                  <a:t>We want to know a change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with a change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dirty="0"/>
                  <a:t>                     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parameters can be interpreted as a change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the expected count increases by a factor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dirty="0"/>
                  <a:t>, holding all other variables constant</a:t>
                </a:r>
              </a:p>
              <a:p>
                <a:r>
                  <a:rPr lang="en-US" dirty="0"/>
                  <a:t>There are incident-rate ratios</a:t>
                </a:r>
              </a:p>
              <a:p>
                <a:pPr lvl="1"/>
                <a:r>
                  <a:rPr lang="en-US" dirty="0"/>
                  <a:t>We will skip over this, since I think factor changes and marginal changes provide nice interpretations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77E550-AD0E-7235-1194-DADD97B0B3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9571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A532E-A80D-9736-9990-FA41F6D86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Exclusive Restriction Tests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2E5D20-6779-9026-4D02-8229F6CDB8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use our likelihood ratio statistic to test exclusion restrictions for Poisson with MLE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the Poisson QMLE</a:t>
                </a:r>
              </a:p>
              <a:p>
                <a:pPr lvl="1"/>
                <a:r>
                  <a:rPr lang="en-US" dirty="0"/>
                  <a:t>We call this statistic the quasi-likelihood ratio statistic</a:t>
                </a:r>
              </a:p>
              <a:p>
                <a:pPr lvl="1"/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in the unrestricted model</a:t>
                </a:r>
              </a:p>
              <a:p>
                <a:pPr lvl="1"/>
                <a:r>
                  <a:rPr lang="en-US" dirty="0"/>
                  <a:t>We divide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2E5D20-6779-9026-4D02-8229F6CDB8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6531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15A7A-97FD-3939-2D3C-DAEDBE903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 Properties and Assumptions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DF5AD4-5B0D-522F-6E48-EB6FCF4EB0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Poisson distribution has robust properties</a:t>
                </a:r>
              </a:p>
              <a:p>
                <a:pPr lvl="1"/>
                <a:r>
                  <a:rPr lang="en-US" dirty="0"/>
                  <a:t>We can have consistent and asymptotically normal estimators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Key assumption with Poisson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Poisson, all probabilities and moments are determined by the mean</a:t>
                </a:r>
              </a:p>
              <a:p>
                <a:pPr lvl="1"/>
                <a:r>
                  <a:rPr lang="en-US" dirty="0"/>
                  <a:t>When the assumption does not hold we’ll need to try some other estimators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DF5AD4-5B0D-522F-6E48-EB6FCF4EB0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6601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CC085-37F6-0F06-318A-9A7A8BE68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Overdispersion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F844B2-1916-0ECA-0953-FEACE4E981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We can see if our Poisson distribution holds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an unknown parameter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err="1"/>
                  <a:t>Equidispersion</a:t>
                </a:r>
                <a:r>
                  <a:rPr lang="en-US" dirty="0"/>
                  <a:t>: Our Poisson distribution holds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&gt;1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have </a:t>
                </a:r>
                <a:r>
                  <a:rPr lang="en-US" b="1" dirty="0"/>
                  <a:t>overdispersion</a:t>
                </a:r>
                <a:r>
                  <a:rPr lang="en-US" dirty="0"/>
                  <a:t> and </a:t>
                </a:r>
              </a:p>
              <a:p>
                <a:pPr lvl="1"/>
                <a:r>
                  <a:rPr lang="en-US" dirty="0"/>
                  <a:t>The variance is greater than the mean for all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When we have overdispersion, we should consider a negative binomial distribution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Is not common, but it can happen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F844B2-1916-0ECA-0953-FEACE4E981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7576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CC085-37F6-0F06-318A-9A7A8BE68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Overdispersion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844B2-1916-0ECA-0953-FEACE4E98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Testing for overdispersion</a:t>
            </a:r>
          </a:p>
          <a:p>
            <a:pPr lvl="1"/>
            <a:r>
              <a:rPr lang="en-US" dirty="0"/>
              <a:t>We can do this in Stata with </a:t>
            </a:r>
            <a:r>
              <a:rPr lang="en-US" i="1" dirty="0" err="1"/>
              <a:t>estat</a:t>
            </a:r>
            <a:r>
              <a:rPr lang="en-US" i="1" dirty="0"/>
              <a:t> </a:t>
            </a:r>
            <a:r>
              <a:rPr lang="en-US" i="1" dirty="0" err="1"/>
              <a:t>gof</a:t>
            </a:r>
            <a:r>
              <a:rPr lang="en-US" i="1" dirty="0"/>
              <a:t> </a:t>
            </a:r>
          </a:p>
          <a:p>
            <a:pPr lvl="1"/>
            <a:r>
              <a:rPr lang="en-US" dirty="0"/>
              <a:t>Our null hypothesis is that the Poisson assumption holds and the Poisson distribution is appropriate.</a:t>
            </a:r>
          </a:p>
          <a:p>
            <a:pPr lvl="1"/>
            <a:r>
              <a:rPr lang="en-US" dirty="0"/>
              <a:t>If we reject our null hypothesis, then a Poisson model may not be appropriate</a:t>
            </a:r>
          </a:p>
          <a:p>
            <a:r>
              <a:rPr lang="en-US" dirty="0"/>
              <a:t>What happens if we have overdispersion?</a:t>
            </a:r>
          </a:p>
          <a:p>
            <a:pPr lvl="1"/>
            <a:r>
              <a:rPr lang="en-US" dirty="0"/>
              <a:t>Quasi-maximum likelihood estimator </a:t>
            </a:r>
          </a:p>
          <a:p>
            <a:pPr lvl="1"/>
            <a:r>
              <a:rPr lang="en-US" dirty="0"/>
              <a:t>Negative Binomial Model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427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CC085-37F6-0F06-318A-9A7A8BE68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Overdispersion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F844B2-1916-0ECA-0953-FEACE4E981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Quasi-maximum likelihood estimator </a:t>
                </a:r>
              </a:p>
              <a:p>
                <a:pPr lvl="1"/>
                <a:r>
                  <a:rPr lang="en-US" dirty="0"/>
                  <a:t>Using a maximum likelihood estimation but the log-likelihood function may not correspond to the actual conditional distribution of the dependent variable</a:t>
                </a:r>
              </a:p>
              <a:p>
                <a:r>
                  <a:rPr lang="en-US" dirty="0"/>
                  <a:t>We need to adjust the standard errors</a:t>
                </a:r>
              </a:p>
              <a:p>
                <a:pPr lvl="1"/>
                <a:r>
                  <a:rPr lang="en-US" dirty="0"/>
                  <a:t>We can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Estimate the Poisson and predict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nary>
                      <m:naryPr>
                        <m:chr m:val="∑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Estimate our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acc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and multiple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acc>
                  </m:oMath>
                </a14:m>
                <a:r>
                  <a:rPr lang="en-US" dirty="0"/>
                  <a:t> to the Poisson standard errors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F844B2-1916-0ECA-0953-FEACE4E981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6380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EC1CB-D2F9-3E9E-CAA2-A9B0A991D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Binomial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ED0505-0913-09E6-E3E5-4CA78D1049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Long and Freese (2014)</a:t>
            </a:r>
          </a:p>
        </p:txBody>
      </p:sp>
    </p:spTree>
    <p:extLst>
      <p:ext uri="{BB962C8B-B14F-4D97-AF65-F5344CB8AC3E}">
        <p14:creationId xmlns:p14="http://schemas.microsoft.com/office/powerpoint/2010/main" val="434401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2F1B8-B654-CFA8-8827-F788DB5E7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Binomial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EF1C09-FCBC-EEC4-4012-FF0FE7D15F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When our key assumption for Poisson fails, we can use a negative binomial model (NBM)</a:t>
                </a:r>
              </a:p>
              <a:p>
                <a:pPr lvl="1"/>
                <a:r>
                  <a:rPr lang="en-US" dirty="0"/>
                  <a:t>A lot of times the count data are </a:t>
                </a:r>
                <a:r>
                  <a:rPr lang="en-US" dirty="0" err="1"/>
                  <a:t>overdispersed</a:t>
                </a:r>
                <a:endParaRPr lang="en-US" dirty="0"/>
              </a:p>
              <a:p>
                <a:pPr lvl="1"/>
                <a:r>
                  <a:rPr lang="en-US" dirty="0"/>
                  <a:t>We add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in the NBM 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since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Poisson and NBM have the same mean structure</a:t>
                </a:r>
              </a:p>
              <a:p>
                <a:pPr lvl="1"/>
                <a:r>
                  <a:rPr lang="en-US" dirty="0"/>
                  <a:t>Poisson will have downward-biased standard errors when the key assumption fails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EF1C09-FCBC-EEC4-4012-FF0FE7D15F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 r="-603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7250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F7151-3A91-C05B-FB9D-7D3D26F61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Binomial Regression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B194A5-4D27-15D2-FBEA-D96182A70A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The distribution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will be similar to Poisson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p>
                                </m:sSup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p>
                                </m:sSup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However, we cannot compute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directly,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unknown</a:t>
                </a:r>
              </a:p>
              <a:p>
                <a:pPr lvl="1"/>
                <a:r>
                  <a:rPr lang="en-US" b="1" dirty="0"/>
                  <a:t>This limitation can be overcome 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en-US" b="1" dirty="0"/>
                  <a:t> being drawn from a gamma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𝚪</m:t>
                    </m:r>
                  </m:oMath>
                </a14:m>
                <a:r>
                  <a:rPr lang="en-US" b="1" dirty="0"/>
                  <a:t> distribution</a:t>
                </a:r>
              </a:p>
              <a:p>
                <a:pPr lvl="2"/>
                <a:r>
                  <a:rPr lang="en-US" dirty="0"/>
                  <a:t>As a side note,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distribution is a special case of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dirty="0"/>
                  <a:t> distribution</a:t>
                </a:r>
              </a:p>
              <a:p>
                <a:pPr lvl="1"/>
                <a:r>
                  <a:rPr lang="en-US" dirty="0"/>
                  <a:t>We compute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as a weighted combination of all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This leads to a negative binominal distribution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den>
                        </m:f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p>
                                        </m:s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</m:e>
                          <m:sup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p>
                        </m:sSup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determines the degree of dispersion in the predictions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then the NBRM is similar to the Poisson model</a:t>
                </a:r>
              </a:p>
              <a:p>
                <a:pPr lvl="1"/>
                <a:r>
                  <a:rPr lang="en-US" dirty="0"/>
                  <a:t>We can test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for overdispersion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B194A5-4D27-15D2-FBEA-D96182A70A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8877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7D650-9AA7-7AF8-A341-146F48CD1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CEECC-281C-E37A-40E0-372EF5C57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Nonnegative Numbers</a:t>
            </a:r>
          </a:p>
          <a:p>
            <a:pPr lvl="1"/>
            <a:r>
              <a:rPr lang="en-US" dirty="0"/>
              <a:t>Poisson</a:t>
            </a:r>
          </a:p>
          <a:p>
            <a:pPr lvl="1"/>
            <a:r>
              <a:rPr lang="en-US" dirty="0"/>
              <a:t>Negative Binomial</a:t>
            </a:r>
          </a:p>
          <a:p>
            <a:r>
              <a:rPr lang="en-US" dirty="0"/>
              <a:t>Censored and Truncated Regressions</a:t>
            </a:r>
          </a:p>
          <a:p>
            <a:pPr lvl="1"/>
            <a:r>
              <a:rPr lang="en-US" dirty="0"/>
              <a:t>Censored Regression Model</a:t>
            </a:r>
          </a:p>
          <a:p>
            <a:pPr lvl="1"/>
            <a:r>
              <a:rPr lang="en-US" dirty="0"/>
              <a:t>Truncated Regression Model</a:t>
            </a:r>
          </a:p>
          <a:p>
            <a:r>
              <a:rPr lang="en-US" dirty="0"/>
              <a:t>Sample Selection</a:t>
            </a:r>
          </a:p>
          <a:p>
            <a:pPr lvl="1"/>
            <a:r>
              <a:rPr lang="en-US" dirty="0"/>
              <a:t>Incidental Truncation</a:t>
            </a:r>
          </a:p>
          <a:p>
            <a:pPr lvl="1"/>
            <a:r>
              <a:rPr lang="en-US" dirty="0" err="1"/>
              <a:t>Heckit</a:t>
            </a:r>
            <a:r>
              <a:rPr lang="en-US" dirty="0"/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2913073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0D11A-B1B5-A265-8906-000310EB6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Binomial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2DCA79-E7FD-B4C9-4EF0-FADEB3E8B2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NBM,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determines the degree</a:t>
                </a:r>
                <a:br>
                  <a:rPr lang="en-US" dirty="0"/>
                </a:br>
                <a:r>
                  <a:rPr lang="en-US" dirty="0"/>
                  <a:t>of dispersion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it is similar to Poisson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larger, then the spread of the data</a:t>
                </a:r>
                <a:br>
                  <a:rPr lang="en-US" dirty="0"/>
                </a:br>
                <a:r>
                  <a:rPr lang="en-US" dirty="0"/>
                  <a:t>will be greater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2DCA79-E7FD-B4C9-4EF0-FADEB3E8B2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8A776A2-5F00-969B-1C80-F274AB2DE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419" y="1234559"/>
            <a:ext cx="4217581" cy="562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423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EAD47-7153-378E-8615-729A4630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NBRM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2460DC-6081-AFAD-CC67-F6E11FE371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Interpretating NBRM</a:t>
                </a:r>
              </a:p>
              <a:p>
                <a:pPr lvl="1"/>
                <a:r>
                  <a:rPr lang="en-US" dirty="0"/>
                  <a:t>Our marginal change will be similar to Poisson, except we are using a negative binomial distribution instead of a Poisson distribution</a:t>
                </a:r>
              </a:p>
              <a:p>
                <a:r>
                  <a:rPr lang="en-US" dirty="0"/>
                  <a:t>For continuous variables or binary variable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compare the Poisson coefficients with an average marginal effects scale factor with the OLS coefficient</a:t>
                </a:r>
              </a:p>
              <a:p>
                <a:pPr lvl="1"/>
                <a:r>
                  <a:rPr lang="en-US" dirty="0"/>
                  <a:t>AME scale factor: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Comparing OLS and Poisson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𝑂𝐿𝑆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𝑁𝐵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Note: NBRM need large samples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2460DC-6081-AFAD-CC67-F6E11FE371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7297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55FCC-586A-442B-24B5-BB8FE6B5A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NBRM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F8830A-E91B-3797-3BA4-0FC79EA505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Similar to Poisson, we can use factor change and incident rates for interpretation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is our incident rate</a:t>
                </a:r>
              </a:p>
              <a:p>
                <a:pPr lvl="1"/>
                <a:r>
                  <a:rPr lang="en-US" dirty="0"/>
                  <a:t>We want to know a change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with a change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parameters can be interpreted as a change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the expected count increases by a factor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dirty="0"/>
                  <a:t>, holding all other variables constant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F8830A-E91B-3797-3BA4-0FC79EA505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9199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2B8C5-6970-5874-F17A-50413F65D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Censored and Truncated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1C37B-6BEC-F448-DD1F-DE1AD900D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Wooldridge</a:t>
            </a:r>
          </a:p>
        </p:txBody>
      </p:sp>
    </p:spTree>
    <p:extLst>
      <p:ext uri="{BB962C8B-B14F-4D97-AF65-F5344CB8AC3E}">
        <p14:creationId xmlns:p14="http://schemas.microsoft.com/office/powerpoint/2010/main" val="1444528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BDB18-F4C6-D605-C655-57474ADA8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Censored and Truncated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4DBF8-1C3B-22C9-3D2C-56664161B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Censoring</a:t>
            </a:r>
          </a:p>
          <a:p>
            <a:pPr lvl="1"/>
            <a:r>
              <a:rPr lang="en-US" dirty="0"/>
              <a:t>Censoring is usually due to some survey design and it’s different from a corner solution</a:t>
            </a:r>
          </a:p>
          <a:p>
            <a:pPr lvl="1"/>
            <a:r>
              <a:rPr lang="en-US" dirty="0"/>
              <a:t>Example: wages in the Current Population Survey are censored or top coded at $2,885.00 per week</a:t>
            </a:r>
          </a:p>
          <a:p>
            <a:pPr lvl="1"/>
            <a:r>
              <a:rPr lang="en-US" dirty="0"/>
              <a:t>We know that weekly wages go beyond $2,885.00 but they are top coded (or censured)</a:t>
            </a:r>
          </a:p>
          <a:p>
            <a:r>
              <a:rPr lang="en-US" dirty="0"/>
              <a:t>Censored Regression Model</a:t>
            </a:r>
          </a:p>
          <a:p>
            <a:pPr lvl="1"/>
            <a:r>
              <a:rPr lang="en-US" dirty="0"/>
              <a:t>A regression model where the dependent variable has been censored above or below some known threshold</a:t>
            </a:r>
          </a:p>
          <a:p>
            <a:pPr lvl="1"/>
            <a:r>
              <a:rPr lang="en-US" dirty="0"/>
              <a:t>This regression model solves a missing data problem on the response variable</a:t>
            </a:r>
          </a:p>
        </p:txBody>
      </p:sp>
    </p:spTree>
    <p:extLst>
      <p:ext uri="{BB962C8B-B14F-4D97-AF65-F5344CB8AC3E}">
        <p14:creationId xmlns:p14="http://schemas.microsoft.com/office/powerpoint/2010/main" val="4278700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BDB18-F4C6-D605-C655-57474ADA8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Censored and Truncated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4DBF8-1C3B-22C9-3D2C-56664161B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Truncating</a:t>
            </a:r>
          </a:p>
          <a:p>
            <a:pPr lvl="1"/>
            <a:r>
              <a:rPr lang="en-US" dirty="0"/>
              <a:t>Truncation occurs when a </a:t>
            </a:r>
            <a:r>
              <a:rPr lang="en-US" b="1" dirty="0"/>
              <a:t>subset of the population is excluded </a:t>
            </a:r>
            <a:r>
              <a:rPr lang="en-US" dirty="0"/>
              <a:t>from the sampling scheme</a:t>
            </a:r>
          </a:p>
          <a:p>
            <a:pPr lvl="1"/>
            <a:r>
              <a:rPr lang="en-US" dirty="0"/>
              <a:t>We restrict attention to a subset of the population</a:t>
            </a:r>
          </a:p>
          <a:p>
            <a:pPr lvl="1"/>
            <a:r>
              <a:rPr lang="en-US" dirty="0"/>
              <a:t>There is part of the population where we have no data</a:t>
            </a:r>
          </a:p>
          <a:p>
            <a:pPr lvl="1"/>
            <a:r>
              <a:rPr lang="en-US" dirty="0"/>
              <a:t>Example: The Current Population excludes members of the Armed Forces, since it focuses on the non-institutional civilian population</a:t>
            </a:r>
          </a:p>
          <a:p>
            <a:r>
              <a:rPr lang="en-US" dirty="0"/>
              <a:t>Truncated Regression Model</a:t>
            </a:r>
          </a:p>
          <a:p>
            <a:pPr lvl="1"/>
            <a:r>
              <a:rPr lang="en-US" dirty="0"/>
              <a:t>A linear regression model for cross-sectional data in which the sampling scheme entirely excludes part of the population on the basis of outcomes on the dependent variable</a:t>
            </a:r>
          </a:p>
        </p:txBody>
      </p:sp>
    </p:spTree>
    <p:extLst>
      <p:ext uri="{BB962C8B-B14F-4D97-AF65-F5344CB8AC3E}">
        <p14:creationId xmlns:p14="http://schemas.microsoft.com/office/powerpoint/2010/main" val="4258022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C01A2-AB64-2C05-D7EC-8C2F8976F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Censored and Truncated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8DCAC-1B94-1286-16B3-24F212E1F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95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Censored data</a:t>
            </a:r>
          </a:p>
          <a:p>
            <a:pPr lvl="1"/>
            <a:r>
              <a:rPr lang="en-US" b="1" dirty="0"/>
              <a:t>The data exist for the population, but it is top-coded or bottom-coded </a:t>
            </a:r>
          </a:p>
          <a:p>
            <a:pPr lvl="2"/>
            <a:r>
              <a:rPr lang="en-US" dirty="0"/>
              <a:t>The data exist but are censored for various reasons</a:t>
            </a:r>
          </a:p>
          <a:p>
            <a:pPr lvl="1"/>
            <a:r>
              <a:rPr lang="en-US" dirty="0"/>
              <a:t>For example, wages is top-coded at $2,885 in the CPS</a:t>
            </a:r>
          </a:p>
          <a:p>
            <a:pPr lvl="1"/>
            <a:r>
              <a:rPr lang="en-US" dirty="0"/>
              <a:t>For example, the rate of opioid deaths per capita per capita is bottom-coded to prevent disclosure or to prevent identification of the population</a:t>
            </a:r>
          </a:p>
          <a:p>
            <a:r>
              <a:rPr lang="en-US" dirty="0"/>
              <a:t>Truncated data</a:t>
            </a:r>
          </a:p>
          <a:p>
            <a:pPr lvl="1"/>
            <a:r>
              <a:rPr lang="en-US" b="1" dirty="0"/>
              <a:t>The data exist for only a portion of the population and a subset of the population is excluded</a:t>
            </a:r>
          </a:p>
          <a:p>
            <a:pPr lvl="1"/>
            <a:r>
              <a:rPr lang="en-US" dirty="0"/>
              <a:t>For example, in the CPS, the military population is excluded even though they are workers earnings a pay check</a:t>
            </a:r>
          </a:p>
          <a:p>
            <a:r>
              <a:rPr lang="en-US" b="1" dirty="0"/>
              <a:t>Both are data collection issues unlike the corner solution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111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2CECD-FFED-AC90-336D-F76E647CD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Censured Regression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A5D913-601A-9388-E973-01179F358C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401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70EE8-66EC-CA88-0875-B36E1A900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Censored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EB0C49-27EF-B058-9DB2-A763792A36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Censored Regression Model</a:t>
                </a:r>
              </a:p>
              <a:p>
                <a:pPr lvl="1"/>
                <a:r>
                  <a:rPr lang="en-US" dirty="0"/>
                  <a:t>A regression model where the dependent variable has been censored above or below some known threshold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We’ll start with a censored normal regression model</a:t>
                </a:r>
              </a:p>
              <a:p>
                <a:pPr lvl="1"/>
                <a:r>
                  <a:rPr lang="en-US" dirty="0"/>
                  <a:t>A special case of the censored regression model where the underlying population model satisfies the classical linear model assumptions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And,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𝑁𝑜𝑟𝑚𝑎𝑙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censoring value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EB0C49-27EF-B058-9DB2-A763792A36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864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70EE8-66EC-CA88-0875-B36E1A900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Censored Regression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EB0C49-27EF-B058-9DB2-A763792A36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Right-censoring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censored above some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(top coding)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Census top codes weekly wages at $2,885.00</a:t>
                </a:r>
              </a:p>
              <a:p>
                <a:r>
                  <a:rPr lang="en-US" dirty="0"/>
                  <a:t>Left-censoring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censored below some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(bottom coding)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We sort of see left-censoring in our corner solution, but there is a difference</a:t>
                </a:r>
              </a:p>
              <a:p>
                <a:pPr lvl="1"/>
                <a:r>
                  <a:rPr lang="en-US" dirty="0"/>
                  <a:t>A corner solution is a bunch of the population choosing 0</a:t>
                </a:r>
              </a:p>
              <a:p>
                <a:pPr lvl="1"/>
                <a:r>
                  <a:rPr lang="en-US" dirty="0"/>
                  <a:t>A left-censoring data may exist below the threshold, but are withheld for various reasons and kept at the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(bottom coding)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EB0C49-27EF-B058-9DB2-A763792A36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981" b="-1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1404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B808F-00C6-FA87-DDB7-43EDD19F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 Estimator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FD9758-4AC0-CC78-7179-E4DBE3581B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Long and Freese (2014)</a:t>
            </a:r>
          </a:p>
        </p:txBody>
      </p:sp>
    </p:spTree>
    <p:extLst>
      <p:ext uri="{BB962C8B-B14F-4D97-AF65-F5344CB8AC3E}">
        <p14:creationId xmlns:p14="http://schemas.microsoft.com/office/powerpoint/2010/main" val="1205556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70EE8-66EC-CA88-0875-B36E1A900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Censored Regression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EB0C49-27EF-B058-9DB2-A763792A36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Using OLS estimator will have similar problems as we discussed in Tobit estimator</a:t>
                </a:r>
              </a:p>
              <a:p>
                <a:pPr lvl="1"/>
                <a:r>
                  <a:rPr lang="en-US" dirty="0"/>
                  <a:t>Considering a right-censoring (top-coded) value with OLS</a:t>
                </a:r>
              </a:p>
              <a:p>
                <a:pPr lvl="1"/>
                <a:r>
                  <a:rPr lang="en-US" dirty="0"/>
                  <a:t>An OLS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dirty="0"/>
                  <a:t> using only uncensored observations or observations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parameter estimates will be inconsistent using OLS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EB0C49-27EF-B058-9DB2-A763792A36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64436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1FA2E-A396-5543-24C2-92785E133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Censored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A0173A-5D10-C37D-623E-8423F307EC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estimate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with a maximum likelihood estimator for a random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For right-censoring (top coding)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Uncensored 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Censored 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We need to find the probability density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A0173A-5D10-C37D-623E-8423F307EC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3948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1FA2E-A396-5543-24C2-92785E133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Censored Regression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A0173A-5D10-C37D-623E-8423F307EC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need to find the probability density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uncensored observations, the density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same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𝑁𝑜𝑟𝑚𝑎𝑙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censored observations, the density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≥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≥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looks similar to application of the Tobit estimator for a corner solution, but it is different applications</a:t>
                </a:r>
              </a:p>
              <a:p>
                <a:pPr lvl="1"/>
                <a:r>
                  <a:rPr lang="en-US" b="1" dirty="0"/>
                  <a:t>We are dealing with data collection problem </a:t>
                </a:r>
              </a:p>
              <a:p>
                <a:pPr lvl="1"/>
                <a:r>
                  <a:rPr lang="en-US" dirty="0"/>
                  <a:t>Corner solutions deal with </a:t>
                </a:r>
                <a:r>
                  <a:rPr lang="en-US" b="1" dirty="0"/>
                  <a:t>expectations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are nonlinear functions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A0173A-5D10-C37D-623E-8423F307EC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168" b="-1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22945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1FA2E-A396-5543-24C2-92785E133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Censored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A0173A-5D10-C37D-623E-8423F307EC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combine the two parts to find the probability density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for top-coded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Log-likelihood</a:t>
                </a:r>
              </a:p>
              <a:p>
                <a:pPr lvl="1"/>
                <a:r>
                  <a:rPr lang="en-US" dirty="0"/>
                  <a:t>We obtain our log-likelihood for each observation by taking the natural log of the density 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maximum the sum across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to find our MLE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A0173A-5D10-C37D-623E-8423F307EC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85452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5BB25-CA4C-B6DD-8826-5D8508EA1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Censored Regression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00700A-67C6-E19B-CF2B-4E66490F47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Interpretation</a:t>
                </a:r>
              </a:p>
              <a:p>
                <a:pPr lvl="1"/>
                <a:r>
                  <a:rPr lang="en-US" dirty="0"/>
                  <a:t>We can interpret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similar to our OLS estimators</a:t>
                </a:r>
              </a:p>
              <a:p>
                <a:pPr lvl="1"/>
                <a:r>
                  <a:rPr lang="en-US" dirty="0"/>
                  <a:t>This is unlike our other Limited Dependent Variable estimators</a:t>
                </a:r>
              </a:p>
              <a:p>
                <a:pPr lvl="1"/>
                <a:r>
                  <a:rPr lang="en-US" dirty="0"/>
                  <a:t>If we take the natural log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we can have our typical log-linear or log-log elasticity interpretation, as long as the censored value is not zero</a:t>
                </a:r>
              </a:p>
              <a:p>
                <a:r>
                  <a:rPr lang="en-US" dirty="0"/>
                  <a:t>We cannot do this in when we use a Tobit estimator for a corner solution application</a:t>
                </a:r>
              </a:p>
              <a:p>
                <a:pPr lvl="1"/>
                <a:r>
                  <a:rPr lang="en-US" dirty="0"/>
                  <a:t>We assume a normal distribution, but we cannot see it in the censored observations</a:t>
                </a:r>
              </a:p>
              <a:p>
                <a:pPr lvl="1"/>
                <a:r>
                  <a:rPr lang="en-US" b="1" dirty="0"/>
                  <a:t>Wages are top-coded, but in the population wages are distributed normally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00700A-67C6-E19B-CF2B-4E66490F47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9017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5BB25-CA4C-B6DD-8826-5D8508EA1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Censored Regression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0700A-67C6-E19B-CF2B-4E66490F4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Along with top-coding, an application of censored regression model is duration analysis</a:t>
            </a:r>
          </a:p>
          <a:p>
            <a:pPr lvl="1"/>
            <a:r>
              <a:rPr lang="en-US" dirty="0"/>
              <a:t>Duration is a variable that measures the time before a certain event occurs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The time before an unemployed person becomes employed</a:t>
            </a:r>
          </a:p>
          <a:p>
            <a:pPr lvl="1"/>
            <a:r>
              <a:rPr lang="en-US" dirty="0"/>
              <a:t>The time before a released felon recidivates</a:t>
            </a:r>
          </a:p>
          <a:p>
            <a:r>
              <a:rPr lang="en-US" dirty="0"/>
              <a:t>We need a censored model for duration analysis </a:t>
            </a:r>
          </a:p>
          <a:p>
            <a:pPr lvl="1"/>
            <a:r>
              <a:rPr lang="en-US" dirty="0"/>
              <a:t>We may observations experience the event or it may take so long that we need to censor the data in order to analyze it</a:t>
            </a:r>
          </a:p>
          <a:p>
            <a:pPr lvl="1"/>
            <a:r>
              <a:rPr lang="en-US" dirty="0"/>
              <a:t>We’ll cover a duration example in Stata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3713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5BB25-CA4C-B6DD-8826-5D8508EA1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Censored Regression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00700A-67C6-E19B-CF2B-4E66490F47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Final Note on assumptions</a:t>
                </a:r>
              </a:p>
              <a:p>
                <a:pPr lvl="1"/>
                <a:r>
                  <a:rPr lang="en-US" dirty="0"/>
                  <a:t>While the censored regression model accounts for censoring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our assumptions must hold, especially homoskedasticity and normality assumption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1" dirty="0"/>
                  <a:t>Normality assumption is particularly important here</a:t>
                </a:r>
              </a:p>
              <a:p>
                <a:pPr lvl="1"/>
                <a:r>
                  <a:rPr lang="en-US" dirty="0"/>
                  <a:t>We are assuming a normal distribution when we don’t see observations</a:t>
                </a:r>
              </a:p>
              <a:p>
                <a:pPr lvl="1"/>
                <a:r>
                  <a:rPr lang="en-US" b="1" dirty="0"/>
                  <a:t>If the errors are not normally distributed with a zero mean and variance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dirty="0"/>
                  <a:t>, our MLE estimators become inconsistent</a:t>
                </a:r>
              </a:p>
              <a:p>
                <a:r>
                  <a:rPr lang="en-US" dirty="0"/>
                  <a:t>Sensitivity Analysis</a:t>
                </a:r>
              </a:p>
              <a:p>
                <a:pPr lvl="1"/>
                <a:r>
                  <a:rPr lang="en-US" dirty="0"/>
                  <a:t>With OLS we are not required to have homoskedasticity or normality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Report both OLS and CRM is heteroskedasticity or non-normality is a potential issue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00700A-67C6-E19B-CF2B-4E66490F47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1327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36305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EE935-42A2-7C73-65BD-8A12D96BA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Truncated Regression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9E323-6E8E-3E4D-C18C-6611AB9886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4310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A1D04-6B63-2AFF-9CD8-DAE269D0F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Truncated Regression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5CAD6-90E4-9856-FAD4-E36A533CA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Truncating</a:t>
            </a:r>
          </a:p>
          <a:p>
            <a:pPr lvl="1"/>
            <a:r>
              <a:rPr lang="en-US" dirty="0"/>
              <a:t>Truncation occurs when a subset of the population is excluded from the sampling scheme</a:t>
            </a:r>
          </a:p>
          <a:p>
            <a:pPr lvl="1"/>
            <a:r>
              <a:rPr lang="en-US" dirty="0"/>
              <a:t>We restrict attention to a subset of the population</a:t>
            </a:r>
          </a:p>
          <a:p>
            <a:pPr lvl="1"/>
            <a:r>
              <a:rPr lang="en-US" dirty="0"/>
              <a:t>There is part of the population where we have no data</a:t>
            </a:r>
          </a:p>
          <a:p>
            <a:r>
              <a:rPr lang="en-US" dirty="0"/>
              <a:t>Truncated Regression Model</a:t>
            </a:r>
          </a:p>
          <a:p>
            <a:pPr lvl="1"/>
            <a:r>
              <a:rPr lang="en-US" dirty="0"/>
              <a:t>A linear regression model for cross-sectional data in which the sampling scheme entirely excludes part of the population on the basis of outcomes on the dependent variable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2653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A1D04-6B63-2AFF-9CD8-DAE269D0F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Truncated Regression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75CAD6-90E4-9856-FAD4-E36A533CA4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Truncated Regression Model</a:t>
                </a:r>
              </a:p>
              <a:p>
                <a:pPr lvl="1"/>
                <a:r>
                  <a:rPr lang="en-US" dirty="0"/>
                  <a:t>Begin with an underlying population model that satisfies the classical linear model assumption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𝑁𝑜𝑟𝑚𝑎𝑙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We have a strong set of assumptions</a:t>
                </a:r>
              </a:p>
              <a:p>
                <a:pPr lvl="1"/>
                <a:r>
                  <a:rPr lang="en-US" dirty="0"/>
                  <a:t>Our errors must be normally distributed given </a:t>
                </a:r>
              </a:p>
              <a:p>
                <a:pPr lvl="1"/>
                <a:r>
                  <a:rPr lang="en-US" dirty="0"/>
                  <a:t>Our error must be independent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Under the assumptions OLS is BLUE, but</a:t>
                </a:r>
              </a:p>
              <a:p>
                <a:pPr lvl="1"/>
                <a:r>
                  <a:rPr lang="en-US" dirty="0"/>
                  <a:t>What happens when our second Gauss-Markov assumption fails?</a:t>
                </a:r>
              </a:p>
              <a:p>
                <a:pPr lvl="1"/>
                <a:r>
                  <a:rPr lang="en-US" dirty="0"/>
                  <a:t>What is there is no random sampling from the population?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75CAD6-90E4-9856-FAD4-E36A533CA4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3811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2D6BB-BD46-FE0E-3C89-91BE2561F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98D91-7987-496F-76FC-CD5E21AAA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happens when we have a nonnegative count variable</a:t>
            </a:r>
          </a:p>
          <a:p>
            <a:pPr lvl="1"/>
            <a:r>
              <a:rPr lang="en-US" dirty="0"/>
              <a:t>Unlike Corner solution, we don’t have a nonnegative continuous variable</a:t>
            </a:r>
          </a:p>
          <a:p>
            <a:pPr lvl="1"/>
            <a:r>
              <a:rPr lang="en-US" dirty="0"/>
              <a:t>We have a distribution of nonnegative integers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Number of children</a:t>
            </a:r>
          </a:p>
          <a:p>
            <a:pPr lvl="1"/>
            <a:r>
              <a:rPr lang="en-US" dirty="0"/>
              <a:t>Number of arrests</a:t>
            </a:r>
          </a:p>
          <a:p>
            <a:pPr lvl="1"/>
            <a:r>
              <a:rPr lang="en-US" dirty="0"/>
              <a:t>Number of patents</a:t>
            </a:r>
          </a:p>
          <a:p>
            <a:r>
              <a:rPr lang="en-US" dirty="0"/>
              <a:t>An OLS estimator may not be the most appropriate model</a:t>
            </a:r>
          </a:p>
          <a:p>
            <a:pPr lvl="1"/>
            <a:r>
              <a:rPr lang="en-US" dirty="0"/>
              <a:t>Similar to Tobit, we cannot take the logarithm since we have a bunch of zeros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3739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A1D04-6B63-2AFF-9CD8-DAE269D0F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Truncated Regression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75CAD6-90E4-9856-FAD4-E36A533CA4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With truncated data, we do not observe a random sample</a:t>
                </a:r>
              </a:p>
              <a:p>
                <a:pPr lvl="1"/>
                <a:r>
                  <a:rPr lang="en-US" dirty="0"/>
                  <a:t>A random draw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only observed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our truncation threshold</a:t>
                </a:r>
              </a:p>
              <a:p>
                <a:pPr lvl="1"/>
                <a:r>
                  <a:rPr lang="en-US" b="0" dirty="0"/>
                  <a:t>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may or may not depend on exogenous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Censored vs Truncated</a:t>
                </a:r>
              </a:p>
              <a:p>
                <a:pPr lvl="1"/>
                <a:r>
                  <a:rPr lang="en-US" dirty="0"/>
                  <a:t>With censored data, we observe a random sample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from the population</a:t>
                </a:r>
              </a:p>
              <a:p>
                <a:pPr lvl="1"/>
                <a:r>
                  <a:rPr lang="en-US" dirty="0"/>
                  <a:t>With truncated data, we observe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75CAD6-90E4-9856-FAD4-E36A533CA4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31077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A1D04-6B63-2AFF-9CD8-DAE269D0F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Truncated Regression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75CAD6-90E4-9856-FAD4-E36A533CA4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denotes</a:t>
                </a:r>
              </a:p>
              <a:p>
                <a:pPr lvl="1"/>
                <a:r>
                  <a:rPr lang="en-US" dirty="0"/>
                  <a:t>a</a:t>
                </a:r>
                <a:r>
                  <a:rPr lang="en-US" b="1" dirty="0"/>
                  <a:t> normal probability</a:t>
                </a:r>
                <a:r>
                  <a:rPr lang="en-US" dirty="0"/>
                  <a:t> density function</a:t>
                </a:r>
              </a:p>
              <a:p>
                <a:pPr lvl="1"/>
                <a:r>
                  <a:rPr lang="en-US" dirty="0"/>
                  <a:t>Mean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Variance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b="0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denotes</a:t>
                </a:r>
              </a:p>
              <a:p>
                <a:pPr lvl="1"/>
                <a:r>
                  <a:rPr lang="en-US" dirty="0"/>
                  <a:t>A normal </a:t>
                </a:r>
                <a:r>
                  <a:rPr lang="en-US" b="1" dirty="0"/>
                  <a:t>cumulative</a:t>
                </a:r>
                <a:r>
                  <a:rPr lang="en-US" dirty="0"/>
                  <a:t> density function</a:t>
                </a:r>
              </a:p>
              <a:p>
                <a:pPr lvl="1"/>
                <a:r>
                  <a:rPr lang="en-US" dirty="0"/>
                  <a:t>Mean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Variance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75CAD6-90E4-9856-FAD4-E36A533CA4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46955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A1D04-6B63-2AFF-9CD8-DAE269D0F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Truncated Regression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75CAD6-90E4-9856-FAD4-E36A533CA4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In essence, we are renormalizing the probability density</a:t>
                </a:r>
              </a:p>
              <a:p>
                <a:pPr lvl="1"/>
                <a:r>
                  <a:rPr lang="en-US" dirty="0"/>
                  <a:t>It is the population density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divided by the probability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less than or equal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focus on the area to the left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75CAD6-90E4-9856-FAD4-E36A533CA4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85257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A1D04-6B63-2AFF-9CD8-DAE269D0F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Truncated Regression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75CAD6-90E4-9856-FAD4-E36A533CA4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use the Maximum Likelihood Estimator to find our estimates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Log-likelihood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bSup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𝜷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</m:func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bSup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𝜷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sum across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maximize to obtain the maximum likelihood estimator</a:t>
                </a:r>
              </a:p>
              <a:p>
                <a:r>
                  <a:rPr lang="en-US" dirty="0"/>
                  <a:t>Maximum Likelihood Estimator with truncated regression</a:t>
                </a:r>
              </a:p>
              <a:p>
                <a:pPr lvl="1"/>
                <a:r>
                  <a:rPr lang="en-US" dirty="0"/>
                  <a:t>This leads to consistent and approximately normal estimators</a:t>
                </a:r>
              </a:p>
              <a:p>
                <a:pPr lvl="1"/>
                <a:r>
                  <a:rPr lang="en-US" dirty="0"/>
                  <a:t>We have our typical standard errors and log-likelihood test statistics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75CAD6-90E4-9856-FAD4-E36A533CA4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62195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A1D04-6B63-2AFF-9CD8-DAE269D0F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Truncated Regression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75CAD6-90E4-9856-FAD4-E36A533CA4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Using OLS estimators with truncated data</a:t>
                </a:r>
              </a:p>
              <a:p>
                <a:pPr lvl="1"/>
                <a:r>
                  <a:rPr lang="en-US" dirty="0"/>
                  <a:t>Will be inconsistent and will be biased towards zero</a:t>
                </a:r>
              </a:p>
              <a:p>
                <a:r>
                  <a:rPr lang="en-US" dirty="0"/>
                  <a:t>Example,</a:t>
                </a:r>
              </a:p>
              <a:p>
                <a:pPr lvl="1"/>
                <a:r>
                  <a:rPr lang="en-US" dirty="0"/>
                  <a:t>If we have a sample of wages and education, but we cut off the upper end of the sample of earners</a:t>
                </a:r>
              </a:p>
              <a:p>
                <a:pPr lvl="1"/>
                <a:r>
                  <a:rPr lang="en-US" dirty="0"/>
                  <a:t>This tends to flatten the regression line toward zero instead of the true population parameter</a:t>
                </a:r>
              </a:p>
              <a:p>
                <a:r>
                  <a:rPr lang="en-US" dirty="0"/>
                  <a:t>Remember, cutting off the upper end of sample of earners</a:t>
                </a:r>
              </a:p>
              <a:p>
                <a:pPr lvl="1"/>
                <a:r>
                  <a:rPr lang="en-US" dirty="0"/>
                  <a:t>Censored data, we still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set at the censored threshold</a:t>
                </a:r>
              </a:p>
              <a:p>
                <a:pPr lvl="1"/>
                <a:r>
                  <a:rPr lang="en-US" dirty="0"/>
                  <a:t>Truncated data, we do not observe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above a 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75CAD6-90E4-9856-FAD4-E36A533CA4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70115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A1D04-6B63-2AFF-9CD8-DAE269D0F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Truncated Regression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5CAD6-90E4-9856-FAD4-E36A533CA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 note on assumptions for truncated regression models</a:t>
            </a:r>
          </a:p>
          <a:p>
            <a:pPr lvl="1"/>
            <a:r>
              <a:rPr lang="en-US" b="1" dirty="0"/>
              <a:t>As with censored data, if the data are not </a:t>
            </a:r>
            <a:r>
              <a:rPr lang="en-US" b="1" dirty="0" err="1"/>
              <a:t>homoskedastic</a:t>
            </a:r>
            <a:r>
              <a:rPr lang="en-US" b="1" dirty="0"/>
              <a:t> and/or distributed normally, then the MLE will be biased and inconsistent</a:t>
            </a:r>
          </a:p>
          <a:p>
            <a:r>
              <a:rPr lang="en-US" dirty="0"/>
              <a:t>Sensitivity Analysis</a:t>
            </a:r>
          </a:p>
          <a:p>
            <a:pPr lvl="1"/>
            <a:r>
              <a:rPr lang="en-US" dirty="0"/>
              <a:t>Report both OLS and truncated regression model estimates</a:t>
            </a:r>
          </a:p>
          <a:p>
            <a:pPr lvl="1"/>
            <a:r>
              <a:rPr lang="en-US" dirty="0"/>
              <a:t>Discuss truncated threshold, heteroskedasticity, and normality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109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A7D85-4925-F130-DBBB-84E8A8902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010B9-5868-4DA2-34F9-81ACA174B3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975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2833A-64F7-69B1-0FC4-4B2D6522A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Selection Correction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78ED41-F9FD-7ED3-F612-F554B586B4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There is a general problem of nonrandom sample selection</a:t>
                </a:r>
              </a:p>
              <a:p>
                <a:pPr lvl="1"/>
                <a:r>
                  <a:rPr lang="en-US" dirty="0"/>
                  <a:t>A sample that is obtained other than by sampling randomly from the population of interest</a:t>
                </a:r>
              </a:p>
              <a:p>
                <a:pPr lvl="1"/>
                <a:r>
                  <a:rPr lang="en-US" dirty="0"/>
                  <a:t>The survey is designed (</a:t>
                </a:r>
                <a:r>
                  <a:rPr lang="en-US" b="1" dirty="0"/>
                  <a:t>intentionally or unintentionally</a:t>
                </a:r>
                <a:r>
                  <a:rPr lang="en-US" dirty="0"/>
                  <a:t>) to observe not randomly sample from the population </a:t>
                </a:r>
              </a:p>
              <a:p>
                <a:r>
                  <a:rPr lang="en-US" dirty="0"/>
                  <a:t>Examples of nonrandom sample selection</a:t>
                </a:r>
              </a:p>
              <a:p>
                <a:pPr lvl="1"/>
                <a:r>
                  <a:rPr lang="en-US" b="1" dirty="0"/>
                  <a:t>Intentional</a:t>
                </a:r>
                <a:r>
                  <a:rPr lang="en-US" dirty="0"/>
                  <a:t>: Stratified random sampling is oversampling small populations</a:t>
                </a:r>
              </a:p>
              <a:p>
                <a:pPr lvl="1"/>
                <a:r>
                  <a:rPr lang="en-US" b="1" dirty="0"/>
                  <a:t>Unintentional</a:t>
                </a:r>
                <a:r>
                  <a:rPr lang="en-US" dirty="0"/>
                  <a:t>: Respondents not responding in a nonrandom way and we have missing data in 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and/or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Truncated regression is a special case of nonrandom sample selection</a:t>
                </a:r>
              </a:p>
              <a:p>
                <a:r>
                  <a:rPr lang="en-US" dirty="0"/>
                  <a:t>We need to be concerned if missing data will lead to biased estimators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78ED41-F9FD-7ED3-F612-F554B586B4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37234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2833A-64F7-69B1-0FC4-4B2D6522A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Selection Correction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78ED41-F9FD-7ED3-F612-F554B586B4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Incidental Truncation</a:t>
                </a:r>
              </a:p>
              <a:p>
                <a:pPr lvl="1"/>
                <a:r>
                  <a:rPr lang="en-US" dirty="0"/>
                  <a:t>Incidental truncation is a general example of sample selection</a:t>
                </a:r>
              </a:p>
              <a:p>
                <a:pPr lvl="1"/>
                <a:r>
                  <a:rPr lang="en-US" dirty="0"/>
                  <a:t>We do not observe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because of the outcome of another variable</a:t>
                </a:r>
              </a:p>
              <a:p>
                <a:r>
                  <a:rPr lang="en-US" dirty="0"/>
                  <a:t>Example: wage offer</a:t>
                </a:r>
              </a:p>
              <a:p>
                <a:pPr lvl="1"/>
                <a:r>
                  <a:rPr lang="en-US" dirty="0"/>
                  <a:t>What is the wage that an individual could earn in the labor force?</a:t>
                </a:r>
              </a:p>
              <a:p>
                <a:pPr lvl="1"/>
                <a:r>
                  <a:rPr lang="en-US" dirty="0"/>
                  <a:t>We observe wage offer as current wage – those employed</a:t>
                </a:r>
              </a:p>
              <a:p>
                <a:pPr lvl="1"/>
                <a:r>
                  <a:rPr lang="en-US" dirty="0"/>
                  <a:t>We don’t observe wage offer for unemployed or not in the labor force</a:t>
                </a:r>
              </a:p>
              <a:p>
                <a:r>
                  <a:rPr lang="en-US" dirty="0"/>
                  <a:t>Unobserved confounders with observation</a:t>
                </a:r>
              </a:p>
              <a:p>
                <a:pPr lvl="1"/>
                <a:r>
                  <a:rPr lang="en-US" dirty="0"/>
                  <a:t>Working people may be systematically correlated with unobservable confounders that affect wage offer</a:t>
                </a:r>
              </a:p>
              <a:p>
                <a:pPr lvl="1"/>
                <a:r>
                  <a:rPr lang="en-US" dirty="0"/>
                  <a:t>Is observation randomly missing or missing systematically correlated?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78ED41-F9FD-7ED3-F612-F554B586B4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41142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2833A-64F7-69B1-0FC4-4B2D6522A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Selection Correction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78ED41-F9FD-7ED3-F612-F554B586B4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73126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Nonrandom sample selection can rise in survey data</a:t>
                </a:r>
              </a:p>
              <a:p>
                <a:pPr lvl="1"/>
                <a:r>
                  <a:rPr lang="en-US" dirty="0"/>
                  <a:t>When people do not respond in ways that are systematically correlated with unobserved confounders</a:t>
                </a:r>
              </a:p>
              <a:p>
                <a:pPr lvl="1"/>
                <a:r>
                  <a:rPr lang="en-US" dirty="0"/>
                  <a:t>For example, people not responding to government surveys (CPS, ACS, </a:t>
                </a:r>
                <a:r>
                  <a:rPr lang="en-US" dirty="0" err="1"/>
                  <a:t>etc</a:t>
                </a:r>
                <a:r>
                  <a:rPr lang="en-US" dirty="0"/>
                  <a:t>) due to their unobserved distrust of government</a:t>
                </a:r>
              </a:p>
              <a:p>
                <a:r>
                  <a:rPr lang="en-US" dirty="0"/>
                  <a:t>Nonrandom sample selection in panel data</a:t>
                </a:r>
              </a:p>
              <a:p>
                <a:pPr lvl="1"/>
                <a:r>
                  <a:rPr lang="en-US" dirty="0"/>
                  <a:t>We may have non-random attrition (or people dropping out), since some people leave for reasons that are systematically correlated with </a:t>
                </a:r>
                <a:r>
                  <a:rPr lang="en-US" dirty="0" err="1"/>
                  <a:t>unobservables</a:t>
                </a:r>
                <a:endParaRPr lang="en-US" dirty="0"/>
              </a:p>
              <a:p>
                <a:pPr lvl="1"/>
                <a:r>
                  <a:rPr lang="en-US" dirty="0"/>
                  <a:t>For example, the CPS surveys households not people, and if people move for unobserved reasons that confound our model, then we need to worry about non-random attrition</a:t>
                </a:r>
              </a:p>
              <a:p>
                <a:r>
                  <a:rPr lang="en-US" dirty="0"/>
                  <a:t>We need to worry about nonrandom attrition in RCTs, too!</a:t>
                </a:r>
              </a:p>
              <a:p>
                <a:pPr lvl="1"/>
                <a:r>
                  <a:rPr lang="en-US" dirty="0"/>
                  <a:t>For example, control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s drops out to get treatment elsewhere that is confounding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78ED41-F9FD-7ED3-F612-F554B586B4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73126"/>
              </a:xfrm>
              <a:blipFill>
                <a:blip r:embed="rId2"/>
                <a:stretch>
                  <a:fillRect l="-965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8038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D5A05-C1E8-3CDA-962B-E50289A6D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F007BF-2A80-974A-21F1-DAFC1F29E5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One way to guarantee a positive outcome is to have the expected value as an exponential function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the expected value will always be positive</a:t>
                </a:r>
              </a:p>
              <a:p>
                <a:r>
                  <a:rPr lang="en-US" dirty="0"/>
                  <a:t>Our interpretation should be familiar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%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Being more precise, the proportional change in the expected value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]−1=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F007BF-2A80-974A-21F1-DAFC1F29E5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93599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9CD2-6C71-2077-069B-A3091519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Selection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70129-AC95-F463-AA0C-3EF8D617B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Question</a:t>
            </a:r>
          </a:p>
          <a:p>
            <a:pPr lvl="1"/>
            <a:r>
              <a:rPr lang="en-US" dirty="0"/>
              <a:t>Is OLS consistent with the sample selection?</a:t>
            </a:r>
          </a:p>
          <a:p>
            <a:r>
              <a:rPr lang="en-US" dirty="0"/>
              <a:t>We have two types of sample selection</a:t>
            </a:r>
          </a:p>
          <a:p>
            <a:pPr lvl="1"/>
            <a:r>
              <a:rPr lang="en-US" dirty="0"/>
              <a:t>Endogenous sample selection – OLS is inconsistent</a:t>
            </a:r>
          </a:p>
          <a:p>
            <a:pPr lvl="1"/>
            <a:r>
              <a:rPr lang="en-US" dirty="0"/>
              <a:t>Exogenous sample selection – OLS can be consistent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In a truncated case, we have </a:t>
            </a:r>
            <a:r>
              <a:rPr lang="en-US" b="1" dirty="0"/>
              <a:t>endogenous sample selection </a:t>
            </a:r>
            <a:endParaRPr lang="en-US" dirty="0"/>
          </a:p>
          <a:p>
            <a:pPr lvl="1"/>
            <a:r>
              <a:rPr lang="en-US" dirty="0"/>
              <a:t>If we have a sample determined solely by an exogenous variable, then we have </a:t>
            </a:r>
            <a:r>
              <a:rPr lang="en-US" b="1" dirty="0"/>
              <a:t>exogenous sample selection</a:t>
            </a:r>
            <a:r>
              <a:rPr lang="en-US" dirty="0"/>
              <a:t>, think stratified sample – we oversample</a:t>
            </a:r>
          </a:p>
          <a:p>
            <a:pPr lvl="1"/>
            <a:r>
              <a:rPr lang="en-US" dirty="0"/>
              <a:t>Many times, we’ll have cases between these two extreme ends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3869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9CD2-6C71-2077-069B-A3091519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Selection Correction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Our population model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When we have a random draw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We have a selection indicator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Now, let’s assume that we do not observe 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if we observe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if we do not observe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are interested in the statistical properties of OLS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or the selected sample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26333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9CD2-6C71-2077-069B-A3091519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Selection Correction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OLS can be consistent and unbiased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only can estimate this equation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Assumptions for consistency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(zero mean)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We need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be uncorrelated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Key condition for unbiasedness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usually a stronger assumption than the consistency assumption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59068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9CD2-6C71-2077-069B-A3091519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Selection Correction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Exogenous sample selection</a:t>
                </a:r>
              </a:p>
              <a:p>
                <a:pPr lvl="1"/>
                <a:r>
                  <a:rPr lang="en-US" dirty="0"/>
                  <a:t>This is sample selection that is either depends on exogenous variables or is independent of the error term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a function </a:t>
                </a:r>
                <a:r>
                  <a:rPr lang="en-US" b="1" i="1" dirty="0"/>
                  <a:t>only</a:t>
                </a:r>
                <a:r>
                  <a:rPr lang="en-US" dirty="0"/>
                  <a:t> on explanatory variables,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is a function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𝑠𝑢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</a:t>
                </a:r>
              </a:p>
              <a:p>
                <a:pPr lvl="1"/>
                <a:r>
                  <a:rPr lang="en-US" dirty="0"/>
                  <a:t>If our selection indicator is a function of education, experience, gender, marital status and all are exogeneous, then we have exogenous sample selection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03980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9CD2-6C71-2077-069B-A3091519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Selection Correction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When is OLS consistent and unbiased with sample selection?</a:t>
                </a:r>
              </a:p>
              <a:p>
                <a:pPr lvl="1"/>
                <a:r>
                  <a:rPr lang="en-US" dirty="0"/>
                  <a:t>If sample selection is entirely random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independent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depends on the explanatory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additional random terms that are independent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When exogenous sample selection exists</a:t>
                </a:r>
              </a:p>
              <a:p>
                <a:pPr lvl="1"/>
                <a:r>
                  <a:rPr lang="en-US" dirty="0"/>
                  <a:t>We can use MLE with Logit or </a:t>
                </a:r>
                <a:r>
                  <a:rPr lang="en-US" dirty="0" err="1"/>
                  <a:t>Probit</a:t>
                </a:r>
                <a:r>
                  <a:rPr lang="en-US" dirty="0"/>
                  <a:t> for consistent, asymptotically normal estimators</a:t>
                </a:r>
              </a:p>
              <a:p>
                <a:r>
                  <a:rPr lang="en-US" dirty="0"/>
                  <a:t>When is OLS inconsistent and biased with sample selection</a:t>
                </a:r>
              </a:p>
              <a:p>
                <a:pPr lvl="1"/>
                <a:r>
                  <a:rPr lang="en-US" dirty="0"/>
                  <a:t>Truncated sample selection is an example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 truncated threshold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02131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9CD2-6C71-2077-069B-A3091519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Incidental Truncation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Incidental Truncation </a:t>
                </a:r>
              </a:p>
              <a:p>
                <a:pPr lvl="1"/>
                <a:r>
                  <a:rPr lang="en-US" dirty="0"/>
                  <a:t>A common form of sample selection</a:t>
                </a:r>
              </a:p>
              <a:p>
                <a:pPr lvl="1"/>
                <a:r>
                  <a:rPr lang="en-US" dirty="0"/>
                  <a:t>We have incidental truncation of our sample</a:t>
                </a:r>
              </a:p>
              <a:p>
                <a:pPr lvl="1"/>
                <a:r>
                  <a:rPr lang="en-US" dirty="0"/>
                  <a:t>We only observe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a subset of the population even if we observe all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The rule determining whether or not we observe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does not depend directly on the outcome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our outcome of interest is wage offered</a:t>
                </a:r>
              </a:p>
              <a:p>
                <a:pPr lvl="1"/>
                <a:r>
                  <a:rPr lang="en-US" dirty="0"/>
                  <a:t>We do not observe wage because it is assumed to be current wage</a:t>
                </a:r>
              </a:p>
              <a:p>
                <a:pPr lvl="1"/>
                <a:r>
                  <a:rPr lang="en-US" dirty="0"/>
                  <a:t>Wage truncation of wage offer is </a:t>
                </a:r>
                <a:r>
                  <a:rPr lang="en-US" b="1" i="1" dirty="0"/>
                  <a:t>incidental</a:t>
                </a:r>
                <a:r>
                  <a:rPr lang="en-US" dirty="0"/>
                  <a:t> because other variable (labor force participation)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8950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9CD2-6C71-2077-069B-A3091519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Incidental Truncation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We need to add an explicit sample selection equation to our population model of interest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we observe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we do not observe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assume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 are always observed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 are exogenous observed variables in the </a:t>
                </a:r>
                <a:r>
                  <a:rPr lang="en-US" b="1" i="1" dirty="0"/>
                  <a:t>selection equation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is an unobserved error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06753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9CD2-6C71-2077-069B-A3091519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Incidental Truncation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Key for incidental truncation</a:t>
                </a:r>
              </a:p>
              <a:p>
                <a:pPr lvl="1"/>
                <a:r>
                  <a:rPr lang="en-US" dirty="0"/>
                  <a:t>We will require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to be a strict subset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b="1" dirty="0"/>
                  <a:t>, </a:t>
                </a:r>
                <a:r>
                  <a:rPr lang="en-US" dirty="0"/>
                  <a:t>any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is also an element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We have some elements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 that are not in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For our sample selection equation</a:t>
                </a:r>
              </a:p>
              <a:p>
                <a:pPr lvl="1"/>
                <a:r>
                  <a:rPr lang="en-US" dirty="0"/>
                  <a:t>We need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 (and therefore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) to be independent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also 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will be normally distributed</a:t>
                </a:r>
              </a:p>
              <a:p>
                <a:r>
                  <a:rPr lang="en-US" dirty="0"/>
                  <a:t>The problem in sample selection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are correlated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47351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9CD2-6C71-2077-069B-A3091519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Incidental Truncation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Why is the correlation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a problem?</a:t>
                </a:r>
              </a:p>
              <a:p>
                <a:pPr lvl="1"/>
                <a:r>
                  <a:rPr lang="en-US" dirty="0"/>
                  <a:t>Let’s assume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 are independent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a subset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are jointly normal with zero mean,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for some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cannot calculate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, but we can calculate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and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are related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is normally distributed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inverse Mills Ratio,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𝜸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𝜸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36994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9CD2-6C71-2077-069B-A3091519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Incidental Truncation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Therefore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expected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and the observability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dirty="0"/>
                  <a:t> plus an additional term that depends on the inverse Mills ratio evaluated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We want to estimate unbiased and consistent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We can with sample selection provided we include the term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as an additional regressor</a:t>
                </a:r>
              </a:p>
              <a:p>
                <a:pPr lvl="1"/>
                <a:r>
                  <a:rPr lang="en-US" dirty="0"/>
                  <a:t>If we omit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</m:d>
                  </m:oMath>
                </a14:m>
                <a:r>
                  <a:rPr lang="en-US" dirty="0"/>
                  <a:t>, then we are omitting a relevant variable that is generally correlated 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We can omit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</m:d>
                  </m:oMath>
                </a14:m>
                <a:r>
                  <a:rPr lang="en-US" dirty="0"/>
                  <a:t> only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are uncorrelated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3181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B03AF-37BF-6240-2AA6-2FBA0E7E6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E7E5F-F4AA-964C-29C2-C5C9C232A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expected value being an exponential function</a:t>
            </a:r>
          </a:p>
          <a:p>
            <a:pPr lvl="1"/>
            <a:r>
              <a:rPr lang="en-US" dirty="0"/>
              <a:t>It provides elasticities, which provide helpful interpretations</a:t>
            </a:r>
          </a:p>
          <a:p>
            <a:pPr lvl="1"/>
            <a:r>
              <a:rPr lang="en-US" dirty="0"/>
              <a:t>Similar to our log-linear models in OLS</a:t>
            </a:r>
          </a:p>
          <a:p>
            <a:r>
              <a:rPr lang="en-US" dirty="0"/>
              <a:t>One problem with the expected value being a exponential function</a:t>
            </a:r>
          </a:p>
          <a:p>
            <a:pPr lvl="1"/>
            <a:r>
              <a:rPr lang="en-US" dirty="0"/>
              <a:t>Exponent is a nonlinear in parameters </a:t>
            </a:r>
          </a:p>
          <a:p>
            <a:pPr lvl="1"/>
            <a:r>
              <a:rPr lang="en-US" dirty="0"/>
              <a:t>We will need the maximum likelihood estimator, and </a:t>
            </a:r>
          </a:p>
          <a:p>
            <a:pPr lvl="1"/>
            <a:r>
              <a:rPr lang="en-US" dirty="0"/>
              <a:t>We will need to use the related quasi-maximum likelihood estimator</a:t>
            </a:r>
          </a:p>
          <a:p>
            <a:r>
              <a:rPr lang="en-US" dirty="0"/>
              <a:t>We need a Poisson Distribution for our count data</a:t>
            </a:r>
          </a:p>
          <a:p>
            <a:pPr lvl="1"/>
            <a:r>
              <a:rPr lang="en-US" dirty="0"/>
              <a:t>This is different from our normality assumption in OLS</a:t>
            </a:r>
          </a:p>
          <a:p>
            <a:pPr lvl="1"/>
            <a:r>
              <a:rPr lang="en-US" dirty="0"/>
              <a:t>Count variables are not continuous and normally distributed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4131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9CD2-6C71-2077-069B-A3091519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Heckit</a:t>
            </a:r>
            <a:r>
              <a:rPr lang="en-US" dirty="0"/>
              <a:t>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We can 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with the </a:t>
                </a:r>
                <a:r>
                  <a:rPr lang="en-US" dirty="0" err="1"/>
                  <a:t>Heckit</a:t>
                </a:r>
                <a:r>
                  <a:rPr lang="en-US" dirty="0"/>
                  <a:t> Method for Sample Selection Correction</a:t>
                </a:r>
              </a:p>
              <a:p>
                <a:r>
                  <a:rPr lang="en-US" dirty="0"/>
                  <a:t>We have first step, since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dirty="0"/>
                  <a:t> is an vector of unknown parameters</a:t>
                </a:r>
              </a:p>
              <a:p>
                <a:pPr lvl="1"/>
                <a:r>
                  <a:rPr lang="en-US" dirty="0"/>
                  <a:t>We can 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by </a:t>
                </a:r>
                <a:r>
                  <a:rPr lang="en-US" dirty="0" err="1"/>
                  <a:t>Probit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using the </a:t>
                </a:r>
                <a:r>
                  <a:rPr lang="en-US" b="1" i="1" dirty="0"/>
                  <a:t>entire sample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Our second step is to 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Using our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</m:acc>
                  </m:oMath>
                </a14:m>
                <a:r>
                  <a:rPr lang="en-US" dirty="0"/>
                  <a:t> evaluated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𝜸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as an additional regressor</a:t>
                </a:r>
              </a:p>
              <a:p>
                <a:pPr lvl="1"/>
                <a:r>
                  <a:rPr lang="en-US" dirty="0"/>
                  <a:t>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𝝀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𝜌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If all of our assumption holds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US" dirty="0"/>
                  <a:t> is consistent and approximately normally distributed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19164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9CD2-6C71-2077-069B-A3091519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Heckit</a:t>
            </a:r>
            <a:r>
              <a:rPr lang="en-US" dirty="0"/>
              <a:t>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can test to see if there is a sample selection problem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Under the null hypothesis, there is no sample selection problem</a:t>
                </a:r>
              </a:p>
              <a:p>
                <a:pPr lvl="1"/>
                <a:r>
                  <a:rPr lang="en-US" dirty="0"/>
                  <a:t>We can use our usual </a:t>
                </a:r>
                <a:r>
                  <a:rPr lang="en-US" i="1" dirty="0"/>
                  <a:t>t</a:t>
                </a:r>
                <a:r>
                  <a:rPr lang="en-US" dirty="0"/>
                  <a:t>-statistic 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acc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When we reject the null hypothesis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OLS estimators will be biased if we don’t include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14519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9CD2-6C71-2077-069B-A3091519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Heckit</a:t>
            </a:r>
            <a:r>
              <a:rPr lang="en-US" dirty="0"/>
              <a:t>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Two caveats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should be a strict subset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Any element in our regression equation needs to be in our selection equation</a:t>
                </a:r>
              </a:p>
              <a:p>
                <a:pPr lvl="1"/>
                <a:r>
                  <a:rPr lang="en-US" dirty="0"/>
                  <a:t>Excluding any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in our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 for the selection equation will lead to inconsistency</a:t>
                </a:r>
              </a:p>
              <a:p>
                <a:r>
                  <a:rPr lang="en-US" dirty="0"/>
                  <a:t>We have at least one element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 that is not in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This is similar to an exclusion restriction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</m:oMath>
                </a14:m>
                <a:r>
                  <a:rPr lang="en-US" dirty="0"/>
                  <a:t> will be highly correlated 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, which can lead to larger standard error from multicollinearity </a:t>
                </a:r>
                <a:endParaRPr lang="en-US" b="1" dirty="0"/>
              </a:p>
              <a:p>
                <a:pPr lvl="1"/>
                <a:r>
                  <a:rPr lang="en-US" dirty="0"/>
                  <a:t>Basically, 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, we do not have a variable that affects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but not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23218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A6061-2789-F23E-23FA-3A881715A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E2E9DB-287D-77FC-31C2-F0E57079C0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274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ABE15-8D28-9E66-49D8-55317D1F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324A06-12B1-D588-7C24-D39521EB8D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Poisson Distribution</a:t>
                </a:r>
              </a:p>
              <a:p>
                <a:pPr lvl="1"/>
                <a:r>
                  <a:rPr lang="en-US" dirty="0"/>
                  <a:t>Is the probability distribution for a count variable</a:t>
                </a:r>
              </a:p>
              <a:p>
                <a:pPr lvl="1"/>
                <a:r>
                  <a:rPr lang="en-US" dirty="0"/>
                  <a:t>We’ll also use our exponential function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=0,1,2,…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our observed count, a random variable indicating the number of times an event occurred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is our expected count, which is the mean of the distribution</a:t>
                </a:r>
              </a:p>
              <a:p>
                <a:r>
                  <a:rPr lang="en-US" dirty="0"/>
                  <a:t>Poisson Regression Model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need a Poisson Distribution conditional 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324A06-12B1-D588-7C24-D39521EB8D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724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3145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ABE15-8D28-9E66-49D8-55317D1F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324A06-12B1-D588-7C24-D39521EB8D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can use the maximum likelihood estimator to estimate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The probability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equals some arbitrary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conditional 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𝜷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𝜷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dirty="0"/>
                  <a:t> is a factorial (e.g.: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4!=4∗3∗2∗1=24</m:t>
                    </m:r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324A06-12B1-D588-7C24-D39521EB8D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2642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ABE15-8D28-9E66-49D8-55317D1F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324A06-12B1-D588-7C24-D39521EB8D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This turns out to be our likelihood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𝜷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𝜷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Our Log-likelihood function 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!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drop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since it doesn’t depend 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324A06-12B1-D588-7C24-D39521EB8D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0417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32821</TotalTime>
  <Words>4434</Words>
  <Application>Microsoft Macintosh PowerPoint</Application>
  <PresentationFormat>Widescreen</PresentationFormat>
  <Paragraphs>521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Arial</vt:lpstr>
      <vt:lpstr>Calibri</vt:lpstr>
      <vt:lpstr>Calibri Light</vt:lpstr>
      <vt:lpstr>Cambria Math</vt:lpstr>
      <vt:lpstr>Office Theme</vt:lpstr>
      <vt:lpstr>Econ 645: Week 9</vt:lpstr>
      <vt:lpstr>Overview</vt:lpstr>
      <vt:lpstr>Poisson Estimator</vt:lpstr>
      <vt:lpstr>Poisson</vt:lpstr>
      <vt:lpstr>Poisson</vt:lpstr>
      <vt:lpstr>Poisson</vt:lpstr>
      <vt:lpstr>Poisson</vt:lpstr>
      <vt:lpstr>Poisson</vt:lpstr>
      <vt:lpstr>Poisson</vt:lpstr>
      <vt:lpstr>Interpreting Poisson</vt:lpstr>
      <vt:lpstr>Interpreting Poisson</vt:lpstr>
      <vt:lpstr>Exclusive Restriction Tests</vt:lpstr>
      <vt:lpstr>Poisson Properties and Assumptions</vt:lpstr>
      <vt:lpstr>Overdispersion</vt:lpstr>
      <vt:lpstr>Overdispersion</vt:lpstr>
      <vt:lpstr>Overdispersion</vt:lpstr>
      <vt:lpstr>Negative Binomial</vt:lpstr>
      <vt:lpstr>Negative Binomial Regression Model</vt:lpstr>
      <vt:lpstr>Negative Binomial Regression Model</vt:lpstr>
      <vt:lpstr>Negative Binomial Regression Model</vt:lpstr>
      <vt:lpstr>Interpreting NBRM</vt:lpstr>
      <vt:lpstr>Interpreting NBRM</vt:lpstr>
      <vt:lpstr>Censored and Truncated Models</vt:lpstr>
      <vt:lpstr>Censored and Truncated Models</vt:lpstr>
      <vt:lpstr>Censored and Truncated Models</vt:lpstr>
      <vt:lpstr>Censored and Truncated Models</vt:lpstr>
      <vt:lpstr>Censured Regression Models</vt:lpstr>
      <vt:lpstr>Censored Regression Model</vt:lpstr>
      <vt:lpstr>Censored Regression Model</vt:lpstr>
      <vt:lpstr>Censored Regression Model</vt:lpstr>
      <vt:lpstr>Censored Regression Model</vt:lpstr>
      <vt:lpstr>Censored Regression Model</vt:lpstr>
      <vt:lpstr>Censored Regression Model</vt:lpstr>
      <vt:lpstr>Censored Regression Model</vt:lpstr>
      <vt:lpstr>Censored Regression Model</vt:lpstr>
      <vt:lpstr>Censored Regression Model</vt:lpstr>
      <vt:lpstr>Truncated Regression Models</vt:lpstr>
      <vt:lpstr>Truncated Regression Models</vt:lpstr>
      <vt:lpstr>Truncated Regression Models</vt:lpstr>
      <vt:lpstr>Truncated Regression Models</vt:lpstr>
      <vt:lpstr>Truncated Regression Models</vt:lpstr>
      <vt:lpstr>Truncated Regression Models</vt:lpstr>
      <vt:lpstr>Truncated Regression Models</vt:lpstr>
      <vt:lpstr>Truncated Regression Models</vt:lpstr>
      <vt:lpstr>Truncated Regression Models</vt:lpstr>
      <vt:lpstr>Sample Selection</vt:lpstr>
      <vt:lpstr>Sample Selection Correction</vt:lpstr>
      <vt:lpstr>Sample Selection Correction</vt:lpstr>
      <vt:lpstr>Sample Selection Correction</vt:lpstr>
      <vt:lpstr>Sample Selection Correction</vt:lpstr>
      <vt:lpstr>Sample Selection Correction</vt:lpstr>
      <vt:lpstr>Sample Selection Correction</vt:lpstr>
      <vt:lpstr>Sample Selection Correction</vt:lpstr>
      <vt:lpstr>Sample Selection Correction</vt:lpstr>
      <vt:lpstr>Incidental Truncation</vt:lpstr>
      <vt:lpstr>Incidental Truncation</vt:lpstr>
      <vt:lpstr>Incidental Truncation</vt:lpstr>
      <vt:lpstr>Incidental Truncation</vt:lpstr>
      <vt:lpstr>Incidental Truncation</vt:lpstr>
      <vt:lpstr>Heckit Method</vt:lpstr>
      <vt:lpstr>Heckit Method</vt:lpstr>
      <vt:lpstr>Heckit Method</vt:lpstr>
      <vt:lpstr>Stata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 645: Week 9</dc:title>
  <dc:creator>Samuel Rowe</dc:creator>
  <cp:lastModifiedBy>Samuel Rowe</cp:lastModifiedBy>
  <cp:revision>57</cp:revision>
  <dcterms:created xsi:type="dcterms:W3CDTF">2023-09-14T22:00:15Z</dcterms:created>
  <dcterms:modified xsi:type="dcterms:W3CDTF">2024-10-18T15:50:18Z</dcterms:modified>
</cp:coreProperties>
</file>